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73" r:id="rId4"/>
    <p:sldId id="262" r:id="rId5"/>
    <p:sldId id="271" r:id="rId6"/>
    <p:sldId id="272" r:id="rId7"/>
    <p:sldId id="265" r:id="rId8"/>
    <p:sldId id="264" r:id="rId9"/>
    <p:sldId id="270" r:id="rId1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dien Weenink" initials="BW" lastIdx="1" clrIdx="0">
    <p:extLst>
      <p:ext uri="{19B8F6BF-5375-455C-9EA6-DF929625EA0E}">
        <p15:presenceInfo xmlns:p15="http://schemas.microsoft.com/office/powerpoint/2012/main" userId="Berdien Ween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3209" autoAdjust="0"/>
  </p:normalViewPr>
  <p:slideViewPr>
    <p:cSldViewPr snapToGrid="0">
      <p:cViewPr varScale="1">
        <p:scale>
          <a:sx n="57" d="100"/>
          <a:sy n="57" d="100"/>
        </p:scale>
        <p:origin x="1164" y="66"/>
      </p:cViewPr>
      <p:guideLst/>
    </p:cSldViewPr>
  </p:slideViewPr>
  <p:notesTextViewPr>
    <p:cViewPr>
      <p:scale>
        <a:sx n="1" d="1"/>
        <a:sy n="1" d="1"/>
      </p:scale>
      <p:origin x="0" y="0"/>
    </p:cViewPr>
  </p:notesTextViewPr>
  <p:notesViewPr>
    <p:cSldViewPr snapToGrid="0">
      <p:cViewPr varScale="1">
        <p:scale>
          <a:sx n="82" d="100"/>
          <a:sy n="82" d="100"/>
        </p:scale>
        <p:origin x="24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08EE1CD7-8A58-498F-8B31-AB666749635C}" type="datetime1">
              <a:rPr lang="nl-NL" smtClean="0"/>
              <a:pPr algn="r" rtl="0"/>
              <a:t>2-4-2024</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nl-NL" smtClean="0"/>
              <a:pPr algn="r" rtl="0"/>
              <a:t>‹nr.›</a:t>
            </a:fld>
            <a:endParaRPr lang="nl-NL"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580673C9-75C2-4E0F-A893-4B5951091423}" type="datetime1">
              <a:rPr lang="nl-NL" smtClean="0"/>
              <a:pPr algn="r"/>
              <a:t>2-4-2024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nl-NL" smtClean="0"/>
              <a:pPr algn="r"/>
              <a:t>‹nr.›</a:t>
            </a:fld>
            <a:endParaRPr lang="nl-NL"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1</a:t>
            </a:fld>
            <a:endParaRPr lang="nl-NL" dirty="0"/>
          </a:p>
        </p:txBody>
      </p:sp>
    </p:spTree>
    <p:extLst>
      <p:ext uri="{BB962C8B-B14F-4D97-AF65-F5344CB8AC3E}">
        <p14:creationId xmlns:p14="http://schemas.microsoft.com/office/powerpoint/2010/main" val="276304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2</a:t>
            </a:fld>
            <a:endParaRPr lang="nl-NL" dirty="0"/>
          </a:p>
        </p:txBody>
      </p:sp>
    </p:spTree>
    <p:extLst>
      <p:ext uri="{BB962C8B-B14F-4D97-AF65-F5344CB8AC3E}">
        <p14:creationId xmlns:p14="http://schemas.microsoft.com/office/powerpoint/2010/main" val="309367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4</a:t>
            </a:fld>
            <a:endParaRPr lang="nl-NL" dirty="0"/>
          </a:p>
        </p:txBody>
      </p:sp>
    </p:spTree>
    <p:extLst>
      <p:ext uri="{BB962C8B-B14F-4D97-AF65-F5344CB8AC3E}">
        <p14:creationId xmlns:p14="http://schemas.microsoft.com/office/powerpoint/2010/main" val="200498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5</a:t>
            </a:fld>
            <a:endParaRPr lang="nl-NL" dirty="0"/>
          </a:p>
        </p:txBody>
      </p:sp>
    </p:spTree>
    <p:extLst>
      <p:ext uri="{BB962C8B-B14F-4D97-AF65-F5344CB8AC3E}">
        <p14:creationId xmlns:p14="http://schemas.microsoft.com/office/powerpoint/2010/main" val="350341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6</a:t>
            </a:fld>
            <a:endParaRPr lang="nl-NL" dirty="0"/>
          </a:p>
        </p:txBody>
      </p:sp>
    </p:spTree>
    <p:extLst>
      <p:ext uri="{BB962C8B-B14F-4D97-AF65-F5344CB8AC3E}">
        <p14:creationId xmlns:p14="http://schemas.microsoft.com/office/powerpoint/2010/main" val="190431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7</a:t>
            </a:fld>
            <a:endParaRPr lang="nl-NL" dirty="0"/>
          </a:p>
        </p:txBody>
      </p:sp>
    </p:spTree>
    <p:extLst>
      <p:ext uri="{BB962C8B-B14F-4D97-AF65-F5344CB8AC3E}">
        <p14:creationId xmlns:p14="http://schemas.microsoft.com/office/powerpoint/2010/main" val="326149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8</a:t>
            </a:fld>
            <a:endParaRPr lang="nl-NL" dirty="0"/>
          </a:p>
        </p:txBody>
      </p:sp>
    </p:spTree>
    <p:extLst>
      <p:ext uri="{BB962C8B-B14F-4D97-AF65-F5344CB8AC3E}">
        <p14:creationId xmlns:p14="http://schemas.microsoft.com/office/powerpoint/2010/main" val="261792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9</a:t>
            </a:fld>
            <a:endParaRPr lang="nl-NL" dirty="0"/>
          </a:p>
        </p:txBody>
      </p:sp>
    </p:spTree>
    <p:extLst>
      <p:ext uri="{BB962C8B-B14F-4D97-AF65-F5344CB8AC3E}">
        <p14:creationId xmlns:p14="http://schemas.microsoft.com/office/powerpoint/2010/main" val="280695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65611" y="1072055"/>
            <a:ext cx="6858002" cy="2509345"/>
          </a:xfrm>
        </p:spPr>
        <p:txBody>
          <a:bodyPr rtlCol="0" anchor="b">
            <a:normAutofit/>
          </a:bodyPr>
          <a:lstStyle>
            <a:lvl1pPr algn="l" rtl="0">
              <a:defRPr sz="5400"/>
            </a:lvl1pPr>
          </a:lstStyle>
          <a:p>
            <a:pPr rtl="0"/>
            <a:r>
              <a:rPr lang="nl-NL"/>
              <a:t>Klik om de stijl te bewerken</a:t>
            </a:r>
            <a:endParaRPr lang="nl-NL" dirty="0"/>
          </a:p>
        </p:txBody>
      </p:sp>
      <p:sp>
        <p:nvSpPr>
          <p:cNvPr id="3" name="Subtitel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a:t>Klik om de ondertitelstijl van het model te bewerken</a:t>
            </a:r>
            <a:endParaRPr lang="nl-NL"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066214" y="421594"/>
            <a:ext cx="2286000" cy="1885508"/>
          </a:xfrm>
        </p:spPr>
        <p:txBody>
          <a:bodyPr rtlCol="0">
            <a:normAutofit/>
          </a:bodyPr>
          <a:lstStyle>
            <a:lvl1pPr algn="l" rtl="0">
              <a:defRPr sz="2400"/>
            </a:lvl1pPr>
          </a:lstStyle>
          <a:p>
            <a:pPr rtl="0"/>
            <a:r>
              <a:rPr lang="nl-NL"/>
              <a:t>Klik om de stijl te bewerken</a:t>
            </a:r>
            <a:endParaRPr lang="nl-NL" dirty="0"/>
          </a:p>
        </p:txBody>
      </p:sp>
      <p:grpSp>
        <p:nvGrpSpPr>
          <p:cNvPr id="84" name="Groe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97" name="Tijdelijke aanduiding voor afbeelding 33" descr="Een lege tijdelijke aanduiding om een afbeelding toe te voegen. Klik op de tijdelijke aanduiding en selecteer de afbeelding die u wilt toevoege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98" name="Groep 97"/>
          <p:cNvGrpSpPr/>
          <p:nvPr/>
        </p:nvGrpSpPr>
        <p:grpSpPr>
          <a:xfrm>
            <a:off x="5322489" y="319177"/>
            <a:ext cx="3389607" cy="2710838"/>
            <a:chOff x="895350" y="3313113"/>
            <a:chExt cx="3613151" cy="2790825"/>
          </a:xfrm>
          <a:solidFill>
            <a:schemeClr val="tx1">
              <a:lumMod val="50000"/>
            </a:schemeClr>
          </a:solidFill>
        </p:grpSpPr>
        <p:sp>
          <p:nvSpPr>
            <p:cNvPr id="99"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0"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11"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112" name="Groep 111"/>
          <p:cNvGrpSpPr/>
          <p:nvPr/>
        </p:nvGrpSpPr>
        <p:grpSpPr>
          <a:xfrm>
            <a:off x="5322489" y="3245640"/>
            <a:ext cx="3389607" cy="2710838"/>
            <a:chOff x="895350" y="3313113"/>
            <a:chExt cx="3613151" cy="2790825"/>
          </a:xfrm>
          <a:solidFill>
            <a:schemeClr val="tx1">
              <a:lumMod val="50000"/>
            </a:schemeClr>
          </a:solidFill>
        </p:grpSpPr>
        <p:sp>
          <p:nvSpPr>
            <p:cNvPr id="11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5" name="Tijdelijke aanduiding voor afbeelding 33" descr="Een lege tijdelijke aanduiding om een afbeelding toe te voegen. Klik op de tijdelijke aanduiding en selecteer de afbeelding die u wilt toevoege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126" name="Tijdelijke aanduiding voor tekst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4952BA57-7895-42D4-92F2-CC027C12B6E6}" type="datetime1">
              <a:rPr lang="nl-NL" smtClean="0"/>
              <a:pPr/>
              <a:t>2-4-2024</a:t>
            </a:fld>
            <a:endParaRPr lang="nl-NL"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nl-NL"/>
              <a:t>Klik om de stijl te bewerken</a:t>
            </a:r>
            <a:endParaRPr lang="nl-NL" dirty="0"/>
          </a:p>
        </p:txBody>
      </p:sp>
      <p:sp>
        <p:nvSpPr>
          <p:cNvPr id="3" name="Tijdelijke aanduiding voor inhoud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sp>
        <p:nvSpPr>
          <p:cNvPr id="7" name="Tijdelijke aanduiding voor dianummer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nl-NL" smtClean="0"/>
              <a:pPr rtl="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a:xfrm>
            <a:off x="8075611" y="6019801"/>
            <a:ext cx="1396260" cy="228600"/>
          </a:xfrm>
        </p:spPr>
        <p:txBody>
          <a:bodyPr rtlCol="0"/>
          <a:lstStyle>
            <a:lvl1pPr>
              <a:defRPr/>
            </a:lvl1pPr>
          </a:lstStyle>
          <a:p>
            <a:fld id="{A4B83D0E-6227-4D02-B59B-4E2448762F40}" type="datetime1">
              <a:rPr lang="nl-NL" smtClean="0"/>
              <a:pPr/>
              <a:t>2-4-2024</a:t>
            </a:fld>
            <a:endParaRPr lang="nl-NL"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nl-NL"/>
              <a:t>Klik om de stijl te bewerken</a:t>
            </a:r>
            <a:endParaRPr lang="nl-NL" dirty="0"/>
          </a:p>
        </p:txBody>
      </p:sp>
      <p:grpSp>
        <p:nvGrpSpPr>
          <p:cNvPr id="8" name="Groep 7"/>
          <p:cNvGrpSpPr/>
          <p:nvPr/>
        </p:nvGrpSpPr>
        <p:grpSpPr>
          <a:xfrm>
            <a:off x="595546" y="781398"/>
            <a:ext cx="6433398" cy="5053665"/>
            <a:chOff x="5162444" y="781398"/>
            <a:chExt cx="6433398" cy="5053665"/>
          </a:xfrm>
        </p:grpSpPr>
        <p:sp>
          <p:nvSpPr>
            <p:cNvPr id="9" name="Vrije v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 name="Vrije v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nvGrpSpPr>
            <p:cNvPr id="11" name="Groep 10"/>
            <p:cNvGrpSpPr/>
            <p:nvPr/>
          </p:nvGrpSpPr>
          <p:grpSpPr>
            <a:xfrm>
              <a:off x="5814205" y="859113"/>
              <a:ext cx="5129146" cy="4880471"/>
              <a:chOff x="7856559" y="859113"/>
              <a:chExt cx="3086791" cy="4880471"/>
            </a:xfrm>
          </p:grpSpPr>
          <p:sp>
            <p:nvSpPr>
              <p:cNvPr id="20" name="Vrije v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 name="Vrije v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91C00067-2DD3-41FB-80B4-859C7F77C9EC}" type="datetime1">
              <a:rPr lang="nl-NL" smtClean="0"/>
              <a:pPr/>
              <a:t>2-4-2024</a:t>
            </a:fld>
            <a:endParaRPr lang="nl-NL"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BB732E9-D6ED-42DD-870D-F7903A05E969}" type="datetime1">
              <a:rPr lang="nl-NL" smtClean="0"/>
              <a:pPr/>
              <a:t>2-4-2024</a:t>
            </a:fld>
            <a:endParaRPr lang="nl-NL"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624268" y="304800"/>
            <a:ext cx="1729531" cy="5676900"/>
          </a:xfrm>
        </p:spPr>
        <p:txBody>
          <a:bodyPr vert="eaVert" rtlCol="0"/>
          <a:lstStyle/>
          <a:p>
            <a:pPr rtl="0"/>
            <a:r>
              <a:rPr lang="nl-NL"/>
              <a:t>Klik om de stijl te bewerken</a:t>
            </a:r>
            <a:endParaRPr lang="nl-NL" dirty="0"/>
          </a:p>
        </p:txBody>
      </p:sp>
      <p:sp>
        <p:nvSpPr>
          <p:cNvPr id="3" name="Tijdelijke aanduiding voor verticale tekst 2"/>
          <p:cNvSpPr>
            <a:spLocks noGrp="1"/>
          </p:cNvSpPr>
          <p:nvPr>
            <p:ph type="body" orient="vert" idx="1"/>
          </p:nvPr>
        </p:nvSpPr>
        <p:spPr>
          <a:xfrm>
            <a:off x="838199" y="304800"/>
            <a:ext cx="8633671" cy="5676900"/>
          </a:xfrm>
        </p:spPr>
        <p:txBody>
          <a:bodyPr vert="eaVert"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2F196AAD-0F63-459E-BF07-110FEF13B0F6}" type="datetime1">
              <a:rPr lang="nl-NL" smtClean="0"/>
              <a:pPr/>
              <a:t>2-4-2024</a:t>
            </a:fld>
            <a:endParaRPr lang="nl-NL"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inhoud 2"/>
          <p:cNvSpPr>
            <a:spLocks noGrp="1"/>
          </p:cNvSpPr>
          <p:nvPr>
            <p:ph idx="1"/>
          </p:nvPr>
        </p:nvSpPr>
        <p:spPr/>
        <p:txBody>
          <a:bodyPr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411DFBA-745F-49BB-B163-26EE5873D7CC}" type="datetime1">
              <a:rPr lang="nl-NL" smtClean="0"/>
              <a:pPr/>
              <a:t>2-4-2024</a:t>
            </a:fld>
            <a:endParaRPr lang="nl-NL"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nl-NL"/>
              <a:t>Klik om de stijl te bewerken</a:t>
            </a:r>
            <a:endParaRPr lang="nl-NL" dirty="0"/>
          </a:p>
        </p:txBody>
      </p:sp>
      <p:sp>
        <p:nvSpPr>
          <p:cNvPr id="3" name="Tijdelijke aanduiding voor tekst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nl-NL"/>
              <a:t>Tekststijl van het model bewerken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inhoud 2"/>
          <p:cNvSpPr>
            <a:spLocks noGrp="1"/>
          </p:cNvSpPr>
          <p:nvPr>
            <p:ph sz="half" idx="1"/>
          </p:nvPr>
        </p:nvSpPr>
        <p:spPr>
          <a:xfrm>
            <a:off x="1065212" y="1825625"/>
            <a:ext cx="4954588" cy="4187952"/>
          </a:xfrm>
        </p:spPr>
        <p:txBody>
          <a:bodyPr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172200" y="1825625"/>
            <a:ext cx="4951414" cy="4187952"/>
          </a:xfrm>
        </p:spPr>
        <p:txBody>
          <a:bodyPr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4D6E96F9-E7CB-4410-BB7B-FEF914B9DFBA}" type="datetime1">
              <a:rPr lang="nl-NL" smtClean="0"/>
              <a:pPr/>
              <a:t>2-4-2024</a:t>
            </a:fld>
            <a:endParaRPr lang="nl-NL"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tekst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Tekststijl van het model bewerken</a:t>
            </a:r>
          </a:p>
        </p:txBody>
      </p:sp>
      <p:sp>
        <p:nvSpPr>
          <p:cNvPr id="4" name="Tijdelijke aanduiding voor inhoud 3"/>
          <p:cNvSpPr>
            <a:spLocks noGrp="1"/>
          </p:cNvSpPr>
          <p:nvPr>
            <p:ph sz="half" idx="2"/>
          </p:nvPr>
        </p:nvSpPr>
        <p:spPr>
          <a:xfrm>
            <a:off x="1069848" y="2505075"/>
            <a:ext cx="4956048" cy="3476625"/>
          </a:xfrm>
        </p:spPr>
        <p:txBody>
          <a:bodyPr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Tekststijl van het model bewerken</a:t>
            </a:r>
          </a:p>
        </p:txBody>
      </p:sp>
      <p:sp>
        <p:nvSpPr>
          <p:cNvPr id="6" name="Tijdelijke aanduiding voor inhoud 5"/>
          <p:cNvSpPr>
            <a:spLocks noGrp="1"/>
          </p:cNvSpPr>
          <p:nvPr>
            <p:ph sz="quarter" idx="4"/>
          </p:nvPr>
        </p:nvSpPr>
        <p:spPr>
          <a:xfrm>
            <a:off x="6172200" y="2505075"/>
            <a:ext cx="4956048" cy="3476625"/>
          </a:xfrm>
        </p:spPr>
        <p:txBody>
          <a:bodyPr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9" name="Tijdelijke aanduiding voor dianummer 8"/>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lvl1pPr>
              <a:defRPr/>
            </a:lvl1pPr>
          </a:lstStyle>
          <a:p>
            <a:fld id="{794E6EF4-9064-45D3-905C-80F0C309ECF7}" type="datetime1">
              <a:rPr lang="nl-NL" smtClean="0"/>
              <a:pPr/>
              <a:t>2-4-2024</a:t>
            </a:fld>
            <a:endParaRPr lang="nl-NL"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5" name="Tijdelijke aanduiding voor dianummer 4"/>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lvl1pPr>
              <a:defRPr/>
            </a:lvl1pPr>
          </a:lstStyle>
          <a:p>
            <a:fld id="{1828CB1F-61B7-4528-AE81-A8EA4310177F}" type="datetime1">
              <a:rPr lang="nl-NL" smtClean="0"/>
              <a:pPr/>
              <a:t>2-4-2024</a:t>
            </a:fld>
            <a:endParaRPr lang="nl-NL"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lvl1pPr>
              <a:defRPr/>
            </a:lvl1pPr>
          </a:lstStyle>
          <a:p>
            <a:fld id="{BB1FE70B-0F25-415B-B229-26638C4D2399}" type="datetime1">
              <a:rPr lang="nl-NL" smtClean="0"/>
              <a:pPr/>
              <a:t>2-4-2024</a:t>
            </a:fld>
            <a:endParaRPr lang="nl-NL"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5212" y="304799"/>
            <a:ext cx="10058402" cy="1216152"/>
          </a:xfrm>
        </p:spPr>
        <p:txBody>
          <a:bodyPr rtlCol="0"/>
          <a:lstStyle>
            <a:lvl1pPr algn="l" rtl="0">
              <a:defRPr/>
            </a:lvl1pPr>
          </a:lstStyle>
          <a:p>
            <a:pPr rtl="0"/>
            <a:r>
              <a:rPr lang="nl-NL"/>
              <a:t>Klik om de stijl te bewerken</a:t>
            </a:r>
            <a:endParaRPr lang="nl-NL" dirty="0"/>
          </a:p>
        </p:txBody>
      </p:sp>
      <p:grpSp>
        <p:nvGrpSpPr>
          <p:cNvPr id="9" name="Groep 8"/>
          <p:cNvGrpSpPr/>
          <p:nvPr/>
        </p:nvGrpSpPr>
        <p:grpSpPr>
          <a:xfrm>
            <a:off x="1052422" y="1733550"/>
            <a:ext cx="4360503" cy="3050038"/>
            <a:chOff x="895350" y="3313113"/>
            <a:chExt cx="3613151" cy="2790825"/>
          </a:xfrm>
          <a:solidFill>
            <a:schemeClr val="tx1">
              <a:lumMod val="50000"/>
            </a:schemeClr>
          </a:solidFill>
        </p:grpSpPr>
        <p:sp>
          <p:nvSpPr>
            <p:cNvPr id="10"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0"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6" name="Tijdelijke aanduiding voor afbeelding 33" descr="Een lege tijdelijke aanduiding om een afbeelding toe te voegen. Klik op de tijdelijke aanduiding en selecteer de afbeelding die u wilt toevoege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39" name="Tijdelijke aanduiding voor tekst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grpSp>
        <p:nvGrpSpPr>
          <p:cNvPr id="22" name="Groep 21"/>
          <p:cNvGrpSpPr/>
          <p:nvPr/>
        </p:nvGrpSpPr>
        <p:grpSpPr>
          <a:xfrm>
            <a:off x="6763111" y="1733550"/>
            <a:ext cx="4360503" cy="3050038"/>
            <a:chOff x="895350" y="3313113"/>
            <a:chExt cx="3613151" cy="2790825"/>
          </a:xfrm>
          <a:solidFill>
            <a:schemeClr val="tx1">
              <a:lumMod val="50000"/>
            </a:schemeClr>
          </a:solidFill>
        </p:grpSpPr>
        <p:sp>
          <p:nvSpPr>
            <p:cNvPr id="2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7"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40" name="Tijdelijke aanduiding voor tekst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5A9103FA-6693-4916-A215-259037848982}" type="datetime1">
              <a:rPr lang="nl-NL" smtClean="0"/>
              <a:pPr/>
              <a:t>2-4-2024</a:t>
            </a:fld>
            <a:endParaRPr lang="nl-NL"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ie afbeeldingen met bijschriften">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grpSp>
        <p:nvGrpSpPr>
          <p:cNvPr id="52" name="Groe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9" name="Tijdelijke aanduiding voor afbeelding 33" descr="Een lege tijdelijke aanduiding om een afbeelding toe te voegen. Klik op de tijdelijke aanduiding en selecteer de afbeelding die u wilt toevoege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1" name="Tijdelijke aanduiding voor tekst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grpSp>
        <p:nvGrpSpPr>
          <p:cNvPr id="84" name="Groe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8" name="Tijdelijke aanduiding voor afbeelding 33" descr="Een lege tijdelijke aanduiding om een afbeelding toe te voegen. Klik op de tijdelijke aanduiding en selecteer de afbeelding die u wilt toevoege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2" name="Tijdelijke aanduiding voor tekst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grpSp>
        <p:nvGrpSpPr>
          <p:cNvPr id="97" name="Groe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9"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80" name="Tijdelijke aanduiding voor afbeelding 33" descr="Een lege tijdelijke aanduiding om een afbeelding toe te voegen. Klik op de tijdelijke aanduiding en selecteer de afbeelding die u wilt toevoege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3" name="Tijdelijke aanduiding voor tekst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Tekststijl van het model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D42EEFAE-D294-4668-8C3A-E60472FE0366}" type="datetime1">
              <a:rPr lang="nl-NL" smtClean="0"/>
              <a:pPr/>
              <a:t>2-4-2024</a:t>
            </a:fld>
            <a:endParaRPr lang="nl-NL"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dianumm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nl-NL" smtClean="0"/>
              <a:pPr rtl="0"/>
              <a:t>‹nr.›</a:t>
            </a:fld>
            <a:endParaRPr lang="nl-NL" dirty="0"/>
          </a:p>
        </p:txBody>
      </p:sp>
      <p:sp>
        <p:nvSpPr>
          <p:cNvPr id="5" name="Tijdelijke aanduiding voor voettekst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nl-NL" dirty="0"/>
          </a:p>
        </p:txBody>
      </p:sp>
      <p:sp>
        <p:nvSpPr>
          <p:cNvPr id="4" name="Tijdelijke aanduiding voor datum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C1026883-328A-4590-B87E-730B660CA7AA}" type="datetime1">
              <a:rPr lang="nl-NL" smtClean="0"/>
              <a:pPr/>
              <a:t>2-4-2024</a:t>
            </a:fld>
            <a:endParaRPr lang="nl-NL"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video" Target="https://www.youtube.com/embed/VCDQRy1o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Bcweenink@icloud.co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4443" y="477079"/>
            <a:ext cx="10869170" cy="1144987"/>
          </a:xfrm>
        </p:spPr>
        <p:txBody>
          <a:bodyPr rtlCol="0">
            <a:normAutofit fontScale="90000"/>
          </a:bodyPr>
          <a:lstStyle/>
          <a:p>
            <a:r>
              <a:rPr lang="nl-NL" sz="4000" dirty="0"/>
              <a:t>Symposium Kennisplatform EVB+ </a:t>
            </a:r>
            <a:br>
              <a:rPr lang="nl-NL" sz="4000" dirty="0"/>
            </a:br>
            <a:r>
              <a:rPr lang="nl-NL" sz="4000" dirty="0"/>
              <a:t>‘De mens blijven zien’</a:t>
            </a:r>
          </a:p>
        </p:txBody>
      </p:sp>
      <p:sp>
        <p:nvSpPr>
          <p:cNvPr id="3" name="Subtitel 2"/>
          <p:cNvSpPr>
            <a:spLocks noGrp="1"/>
          </p:cNvSpPr>
          <p:nvPr>
            <p:ph type="subTitle" idx="1"/>
          </p:nvPr>
        </p:nvSpPr>
        <p:spPr>
          <a:xfrm>
            <a:off x="3029447" y="2846567"/>
            <a:ext cx="8094165" cy="1801633"/>
          </a:xfrm>
        </p:spPr>
        <p:txBody>
          <a:bodyPr rtlCol="0">
            <a:normAutofit/>
          </a:bodyPr>
          <a:lstStyle/>
          <a:p>
            <a:pPr rtl="0"/>
            <a:r>
              <a:rPr lang="nl-NL" sz="4000" dirty="0"/>
              <a:t>Hoe ziet de dag eruit?</a:t>
            </a:r>
          </a:p>
        </p:txBody>
      </p:sp>
      <p:sp>
        <p:nvSpPr>
          <p:cNvPr id="4" name="Rechthoek 3"/>
          <p:cNvSpPr/>
          <p:nvPr/>
        </p:nvSpPr>
        <p:spPr>
          <a:xfrm>
            <a:off x="9334831" y="5271916"/>
            <a:ext cx="2485415" cy="923330"/>
          </a:xfrm>
          <a:prstGeom prst="rect">
            <a:avLst/>
          </a:prstGeom>
        </p:spPr>
        <p:txBody>
          <a:bodyPr wrap="square">
            <a:spAutoFit/>
          </a:bodyPr>
          <a:lstStyle/>
          <a:p>
            <a:r>
              <a:rPr lang="nl-NL" dirty="0"/>
              <a:t>19 maart 2023</a:t>
            </a:r>
          </a:p>
          <a:p>
            <a:r>
              <a:rPr lang="nl-NL" dirty="0"/>
              <a:t>Berdien Weenink </a:t>
            </a:r>
          </a:p>
          <a:p>
            <a:r>
              <a:rPr lang="nl-NL" dirty="0"/>
              <a:t> </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065212" y="288897"/>
            <a:ext cx="10058402" cy="1219200"/>
          </a:xfrm>
        </p:spPr>
        <p:txBody>
          <a:bodyPr rtlCol="0"/>
          <a:lstStyle/>
          <a:p>
            <a:pPr rtl="0"/>
            <a:r>
              <a:rPr lang="nl-NL" dirty="0"/>
              <a:t>Even voorstellen…..mijn leermeester</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4747" b="14103"/>
          <a:stretch/>
        </p:blipFill>
        <p:spPr>
          <a:xfrm>
            <a:off x="7734872" y="1805495"/>
            <a:ext cx="2485720" cy="4176204"/>
          </a:xfrm>
          <a:prstGeom prst="rect">
            <a:avLst/>
          </a:prstGeom>
        </p:spPr>
      </p:pic>
      <p:sp>
        <p:nvSpPr>
          <p:cNvPr id="5" name="Tijdelijke aanduiding voor inhoud 4"/>
          <p:cNvSpPr>
            <a:spLocks noGrp="1"/>
          </p:cNvSpPr>
          <p:nvPr>
            <p:ph idx="1"/>
          </p:nvPr>
        </p:nvSpPr>
        <p:spPr>
          <a:xfrm>
            <a:off x="410547" y="5635690"/>
            <a:ext cx="9810045" cy="933061"/>
          </a:xfrm>
        </p:spPr>
        <p:txBody>
          <a:bodyPr>
            <a:normAutofit fontScale="77500" lnSpcReduction="20000"/>
          </a:bodyPr>
          <a:lstStyle/>
          <a:p>
            <a:pPr marL="0" indent="0">
              <a:buNone/>
            </a:pPr>
            <a:endParaRPr lang="nl-NL" dirty="0"/>
          </a:p>
          <a:p>
            <a:pPr marL="0" indent="0">
              <a:buNone/>
            </a:pPr>
            <a:r>
              <a:rPr lang="nl-NL" dirty="0"/>
              <a:t>Als leerling en Persoonlijk begeleider heb ik 10 jaar hem mogen begeleiden.</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CDQRy1od30"/>
          <p:cNvPicPr>
            <a:picLocks noGrp="1" noRot="1" noChangeAspect="1"/>
          </p:cNvPicPr>
          <p:nvPr>
            <p:ph idx="1"/>
            <a:videoFile r:link="rId1"/>
          </p:nvPr>
        </p:nvPicPr>
        <p:blipFill>
          <a:blip r:embed="rId3"/>
          <a:stretch>
            <a:fillRect/>
          </a:stretch>
        </p:blipFill>
        <p:spPr>
          <a:xfrm>
            <a:off x="1082351" y="945472"/>
            <a:ext cx="9731829" cy="5474154"/>
          </a:xfrm>
          <a:prstGeom prst="rect">
            <a:avLst/>
          </a:prstGeom>
        </p:spPr>
      </p:pic>
      <p:sp>
        <p:nvSpPr>
          <p:cNvPr id="3" name="Tekstvak 2"/>
          <p:cNvSpPr txBox="1"/>
          <p:nvPr/>
        </p:nvSpPr>
        <p:spPr>
          <a:xfrm>
            <a:off x="625151" y="503853"/>
            <a:ext cx="9731829" cy="369332"/>
          </a:xfrm>
          <a:prstGeom prst="rect">
            <a:avLst/>
          </a:prstGeom>
          <a:noFill/>
        </p:spPr>
        <p:txBody>
          <a:bodyPr wrap="square" rtlCol="0">
            <a:spAutoFit/>
          </a:bodyPr>
          <a:lstStyle/>
          <a:p>
            <a:r>
              <a:rPr lang="nl-NL" dirty="0">
                <a:solidFill>
                  <a:schemeClr val="tx2"/>
                </a:solidFill>
              </a:rPr>
              <a:t>Konijn </a:t>
            </a:r>
            <a:r>
              <a:rPr lang="nl-NL" dirty="0" err="1">
                <a:solidFill>
                  <a:schemeClr val="tx2"/>
                </a:solidFill>
              </a:rPr>
              <a:t>v.s.</a:t>
            </a:r>
            <a:r>
              <a:rPr lang="nl-NL" dirty="0">
                <a:solidFill>
                  <a:schemeClr val="tx2"/>
                </a:solidFill>
              </a:rPr>
              <a:t> Luiaard </a:t>
            </a:r>
          </a:p>
        </p:txBody>
      </p:sp>
    </p:spTree>
    <p:extLst>
      <p:ext uri="{BB962C8B-B14F-4D97-AF65-F5344CB8AC3E}">
        <p14:creationId xmlns:p14="http://schemas.microsoft.com/office/powerpoint/2010/main" val="10597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7666" y="-826936"/>
            <a:ext cx="6074797" cy="5915771"/>
          </a:xfrm>
        </p:spPr>
        <p:txBody>
          <a:bodyPr rtlCol="0">
            <a:normAutofit/>
          </a:bodyPr>
          <a:lstStyle/>
          <a:p>
            <a:r>
              <a:rPr lang="nl-NL" dirty="0"/>
              <a:t>“Het gedrag behoort niet tot de betrokken persoon alleen. </a:t>
            </a:r>
            <a:br>
              <a:rPr lang="nl-NL" dirty="0"/>
            </a:br>
            <a:r>
              <a:rPr lang="nl-NL" dirty="0"/>
              <a:t>Het is een resultaat tussen de persoon en de omgeving”. </a:t>
            </a:r>
            <a:br>
              <a:rPr lang="nl-NL" dirty="0"/>
            </a:br>
            <a:br>
              <a:rPr lang="nl-NL" dirty="0"/>
            </a:br>
            <a:r>
              <a:rPr lang="nl-NL" dirty="0"/>
              <a:t>-Anton </a:t>
            </a:r>
            <a:r>
              <a:rPr lang="nl-NL" dirty="0" err="1"/>
              <a:t>Došen</a:t>
            </a:r>
            <a:r>
              <a:rPr lang="nl-NL" dirty="0"/>
              <a:t>-</a:t>
            </a:r>
          </a:p>
        </p:txBody>
      </p:sp>
      <p:pic>
        <p:nvPicPr>
          <p:cNvPr id="5" name="Afbeelding 4"/>
          <p:cNvPicPr>
            <a:picLocks noChangeAspect="1"/>
          </p:cNvPicPr>
          <p:nvPr/>
        </p:nvPicPr>
        <p:blipFill>
          <a:blip r:embed="rId3"/>
          <a:stretch>
            <a:fillRect/>
          </a:stretch>
        </p:blipFill>
        <p:spPr>
          <a:xfrm>
            <a:off x="7953416" y="1440457"/>
            <a:ext cx="2816596" cy="2950720"/>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8651364" y="2389413"/>
            <a:ext cx="3074105" cy="3442997"/>
          </a:xfrm>
          <a:prstGeom prst="rect">
            <a:avLst/>
          </a:prstGeom>
          <a:effectLst>
            <a:outerShdw blurRad="50800" dist="50800" dir="1800000" algn="ctr" rotWithShape="0">
              <a:srgbClr val="000000"/>
            </a:outerShdw>
          </a:effectLst>
        </p:spPr>
      </p:pic>
      <p:sp>
        <p:nvSpPr>
          <p:cNvPr id="13" name="Titel 12"/>
          <p:cNvSpPr>
            <a:spLocks noGrp="1"/>
          </p:cNvSpPr>
          <p:nvPr>
            <p:ph type="title"/>
          </p:nvPr>
        </p:nvSpPr>
        <p:spPr>
          <a:xfrm>
            <a:off x="354563" y="304800"/>
            <a:ext cx="10769051" cy="1169437"/>
          </a:xfrm>
        </p:spPr>
        <p:txBody>
          <a:bodyPr rtlCol="0"/>
          <a:lstStyle/>
          <a:p>
            <a:pPr rtl="0"/>
            <a:r>
              <a:rPr lang="nl-NL" dirty="0"/>
              <a:t>Wie ben jij en wat heb jij nodig?</a:t>
            </a:r>
          </a:p>
        </p:txBody>
      </p:sp>
      <p:sp>
        <p:nvSpPr>
          <p:cNvPr id="14" name="Tijdelijke aanduiding voor inhoud 13"/>
          <p:cNvSpPr>
            <a:spLocks noGrp="1"/>
          </p:cNvSpPr>
          <p:nvPr>
            <p:ph idx="1"/>
          </p:nvPr>
        </p:nvSpPr>
        <p:spPr>
          <a:xfrm>
            <a:off x="149291" y="1763486"/>
            <a:ext cx="8502074" cy="4721290"/>
          </a:xfrm>
        </p:spPr>
        <p:txBody>
          <a:bodyPr rtlCol="0">
            <a:normAutofit/>
          </a:bodyPr>
          <a:lstStyle/>
          <a:p>
            <a:r>
              <a:rPr lang="nl-NL" dirty="0"/>
              <a:t>Hoe kan Geert duidelijk maken waar hij van geniet? </a:t>
            </a:r>
          </a:p>
          <a:p>
            <a:r>
              <a:rPr lang="nl-NL" dirty="0"/>
              <a:t>Hoe ziet zijn leuke dag eruit? </a:t>
            </a:r>
          </a:p>
          <a:p>
            <a:r>
              <a:rPr lang="nl-NL" dirty="0"/>
              <a:t>Schakelen wij hem in of uit?</a:t>
            </a:r>
          </a:p>
          <a:p>
            <a:r>
              <a:rPr lang="nl-NL" dirty="0"/>
              <a:t>Wat vraagt dit van familie, de begeleiders, de gedragsdeskundige en manager?</a:t>
            </a:r>
          </a:p>
          <a:p>
            <a:r>
              <a:rPr lang="nl-NL" dirty="0"/>
              <a:t>Waar liggen mogelijkheden en kansen?</a:t>
            </a:r>
          </a:p>
          <a:p>
            <a:r>
              <a:rPr lang="nl-NL" dirty="0"/>
              <a:t>Bieden we structuur of ‘</a:t>
            </a:r>
            <a:r>
              <a:rPr lang="nl-NL" dirty="0" err="1"/>
              <a:t>straktuur</a:t>
            </a:r>
            <a:r>
              <a:rPr lang="nl-NL" dirty="0"/>
              <a:t>’? </a:t>
            </a:r>
          </a:p>
        </p:txBody>
      </p:sp>
    </p:spTree>
    <p:extLst>
      <p:ext uri="{BB962C8B-B14F-4D97-AF65-F5344CB8AC3E}">
        <p14:creationId xmlns:p14="http://schemas.microsoft.com/office/powerpoint/2010/main" val="42043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927" y="304801"/>
            <a:ext cx="7651103" cy="581608"/>
          </a:xfrm>
        </p:spPr>
        <p:txBody>
          <a:bodyPr>
            <a:normAutofit fontScale="90000"/>
          </a:bodyPr>
          <a:lstStyle/>
          <a:p>
            <a:r>
              <a:rPr lang="nl-NL" dirty="0"/>
              <a:t>Wat vraagt dit van de context?</a:t>
            </a:r>
          </a:p>
        </p:txBody>
      </p:sp>
      <p:sp>
        <p:nvSpPr>
          <p:cNvPr id="3" name="Tijdelijke aanduiding voor inhoud 2"/>
          <p:cNvSpPr>
            <a:spLocks noGrp="1"/>
          </p:cNvSpPr>
          <p:nvPr>
            <p:ph idx="1"/>
          </p:nvPr>
        </p:nvSpPr>
        <p:spPr>
          <a:xfrm>
            <a:off x="102637" y="1082351"/>
            <a:ext cx="11020977" cy="5775649"/>
          </a:xfrm>
        </p:spPr>
        <p:txBody>
          <a:bodyPr>
            <a:normAutofit/>
          </a:bodyPr>
          <a:lstStyle/>
          <a:p>
            <a:r>
              <a:rPr lang="nl-NL" dirty="0"/>
              <a:t>Sensitiviteit &amp; observatie </a:t>
            </a:r>
          </a:p>
          <a:p>
            <a:r>
              <a:rPr lang="nl-NL" dirty="0"/>
              <a:t>Een uitnodigende omgeving</a:t>
            </a:r>
          </a:p>
          <a:p>
            <a:r>
              <a:rPr lang="nl-NL" dirty="0"/>
              <a:t>(Non) verbaal passende communicatie </a:t>
            </a:r>
          </a:p>
          <a:p>
            <a:r>
              <a:rPr lang="nl-NL" dirty="0"/>
              <a:t>Samen kijken naar mogelijkheden</a:t>
            </a:r>
          </a:p>
          <a:p>
            <a:r>
              <a:rPr lang="nl-NL" dirty="0"/>
              <a:t>Het vieren van de successen</a:t>
            </a:r>
          </a:p>
          <a:p>
            <a:r>
              <a:rPr lang="nl-NL" dirty="0"/>
              <a:t>Bewustzijn van je eigen Signaleringsplan als professional (team &amp; team achter het team) en hier samen op reflecteren. Evt. coaching</a:t>
            </a:r>
          </a:p>
          <a:p>
            <a:r>
              <a:rPr lang="nl-NL" dirty="0"/>
              <a:t>Je niet laten afleiden door factoren zoals: organisatiegedoe, teamgedoe, wisselingen in het systeem, roosterproblemen e.d. Deze juist inzetten om hechting bevorderend te kunnen begeleiden.</a:t>
            </a:r>
          </a:p>
          <a:p>
            <a:r>
              <a:rPr lang="nl-NL" dirty="0"/>
              <a:t>Co-regulatie</a:t>
            </a:r>
          </a:p>
          <a:p>
            <a:pPr marL="0" indent="0">
              <a:buNone/>
            </a:pPr>
            <a:endParaRPr lang="nl-NL" dirty="0"/>
          </a:p>
          <a:p>
            <a:pPr marL="0" indent="0">
              <a:buNone/>
            </a:pPr>
            <a:endParaRPr lang="nl-NL" dirty="0"/>
          </a:p>
          <a:p>
            <a:pPr marL="0" indent="0">
              <a:buNone/>
            </a:pPr>
            <a:endParaRPr lang="nl-NL" dirty="0"/>
          </a:p>
          <a:p>
            <a:endParaRPr lang="nl-NL" dirty="0"/>
          </a:p>
        </p:txBody>
      </p:sp>
      <p:pic>
        <p:nvPicPr>
          <p:cNvPr id="5" name="Afbeelding 4"/>
          <p:cNvPicPr>
            <a:picLocks noChangeAspect="1"/>
          </p:cNvPicPr>
          <p:nvPr/>
        </p:nvPicPr>
        <p:blipFill>
          <a:blip r:embed="rId3"/>
          <a:stretch>
            <a:fillRect/>
          </a:stretch>
        </p:blipFill>
        <p:spPr>
          <a:xfrm>
            <a:off x="7212565" y="209807"/>
            <a:ext cx="4253394" cy="3760368"/>
          </a:xfrm>
          <a:prstGeom prst="rect">
            <a:avLst/>
          </a:prstGeom>
        </p:spPr>
      </p:pic>
    </p:spTree>
    <p:extLst>
      <p:ext uri="{BB962C8B-B14F-4D97-AF65-F5344CB8AC3E}">
        <p14:creationId xmlns:p14="http://schemas.microsoft.com/office/powerpoint/2010/main" val="320457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935" y="304800"/>
            <a:ext cx="10899679" cy="447869"/>
          </a:xfrm>
        </p:spPr>
        <p:txBody>
          <a:bodyPr rtlCol="0">
            <a:normAutofit fontScale="90000"/>
          </a:bodyPr>
          <a:lstStyle/>
          <a:p>
            <a:pPr rtl="0"/>
            <a:r>
              <a:rPr lang="nl-NL" dirty="0"/>
              <a:t>Co regulatie </a:t>
            </a:r>
          </a:p>
        </p:txBody>
      </p:sp>
      <p:sp>
        <p:nvSpPr>
          <p:cNvPr id="3" name="Rechthoek 2"/>
          <p:cNvSpPr/>
          <p:nvPr/>
        </p:nvSpPr>
        <p:spPr>
          <a:xfrm>
            <a:off x="0" y="4870580"/>
            <a:ext cx="11952515" cy="2092881"/>
          </a:xfrm>
          <a:prstGeom prst="rect">
            <a:avLst/>
          </a:prstGeom>
        </p:spPr>
        <p:txBody>
          <a:bodyPr wrap="square">
            <a:spAutoFit/>
          </a:bodyPr>
          <a:lstStyle/>
          <a:p>
            <a:r>
              <a:rPr lang="nl-NL" sz="1400" dirty="0"/>
              <a:t>Ben je veilig of niet veilig?</a:t>
            </a:r>
          </a:p>
          <a:p>
            <a:endParaRPr lang="nl-NL" sz="1400" dirty="0"/>
          </a:p>
          <a:p>
            <a:r>
              <a:rPr lang="nl-NL" sz="1400" dirty="0"/>
              <a:t>Zenuwstelsels reageren op elkaar en steken elkaar aan.</a:t>
            </a:r>
          </a:p>
          <a:p>
            <a:r>
              <a:rPr lang="nl-NL" sz="1400" dirty="0"/>
              <a:t>Als er iemand in jouw persoonlijke ruimte komt die sympathisch erg geactiveerd dan is het is het zeer waarschijnlijk dat jij zo maar meegesleept wordt in die emotie. Denk bijv. aan boosheid en/of spanning.</a:t>
            </a:r>
          </a:p>
          <a:p>
            <a:r>
              <a:rPr lang="nl-NL" sz="1400" dirty="0"/>
              <a:t>Het ene zenuwstelsel steekt het andere aan. Lukt het jou op dat moment om in je ventrale staat te blijven dan kun je daarmee die ander helpen om ook weer naar ventraal te gaan en zijn kwaadheid en/of spanning los te laten. </a:t>
            </a:r>
          </a:p>
          <a:p>
            <a:r>
              <a:rPr lang="nl-NL" sz="1400" dirty="0"/>
              <a:t>Dat is co-regulatie.</a:t>
            </a:r>
          </a:p>
          <a:p>
            <a:endParaRPr lang="nl-NL" dirty="0"/>
          </a:p>
        </p:txBody>
      </p:sp>
      <p:pic>
        <p:nvPicPr>
          <p:cNvPr id="6" name="Afbeelding 5"/>
          <p:cNvPicPr>
            <a:picLocks noChangeAspect="1"/>
          </p:cNvPicPr>
          <p:nvPr/>
        </p:nvPicPr>
        <p:blipFill>
          <a:blip r:embed="rId3"/>
          <a:stretch>
            <a:fillRect/>
          </a:stretch>
        </p:blipFill>
        <p:spPr>
          <a:xfrm>
            <a:off x="2099387" y="752669"/>
            <a:ext cx="7110007" cy="4041477"/>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257" y="261257"/>
            <a:ext cx="10862357" cy="1262743"/>
          </a:xfrm>
        </p:spPr>
        <p:txBody>
          <a:bodyPr rtlCol="0"/>
          <a:lstStyle/>
          <a:p>
            <a:pPr rtl="0"/>
            <a:r>
              <a:rPr lang="nl-NL" dirty="0"/>
              <a:t>Herken je doelen:</a:t>
            </a:r>
            <a:br>
              <a:rPr lang="nl-NL" dirty="0"/>
            </a:br>
            <a:r>
              <a:rPr lang="nl-NL" dirty="0"/>
              <a:t>Een veilig gevoel als doelstelling </a:t>
            </a:r>
          </a:p>
        </p:txBody>
      </p:sp>
      <p:sp>
        <p:nvSpPr>
          <p:cNvPr id="3" name="Tijdelijke aanduiding voor tekst 2"/>
          <p:cNvSpPr>
            <a:spLocks noGrp="1"/>
          </p:cNvSpPr>
          <p:nvPr>
            <p:ph type="body" idx="1"/>
          </p:nvPr>
        </p:nvSpPr>
        <p:spPr>
          <a:xfrm>
            <a:off x="345233" y="1524000"/>
            <a:ext cx="10629091" cy="1139696"/>
          </a:xfrm>
        </p:spPr>
        <p:txBody>
          <a:bodyPr rtlCol="0"/>
          <a:lstStyle/>
          <a:p>
            <a:r>
              <a:rPr lang="nl-NL" dirty="0"/>
              <a:t>Basis: Een menswaardig bestaan </a:t>
            </a:r>
          </a:p>
          <a:p>
            <a:pPr rtl="0"/>
            <a:endParaRPr lang="nl-NL" dirty="0"/>
          </a:p>
        </p:txBody>
      </p:sp>
      <p:sp>
        <p:nvSpPr>
          <p:cNvPr id="4" name="Tijdelijke aanduiding voor inhoud 3"/>
          <p:cNvSpPr>
            <a:spLocks noGrp="1"/>
          </p:cNvSpPr>
          <p:nvPr>
            <p:ph sz="half" idx="2"/>
          </p:nvPr>
        </p:nvSpPr>
        <p:spPr>
          <a:xfrm>
            <a:off x="418289" y="2416629"/>
            <a:ext cx="6355735" cy="4276001"/>
          </a:xfrm>
        </p:spPr>
        <p:txBody>
          <a:bodyPr rtlCol="0">
            <a:normAutofit/>
          </a:bodyPr>
          <a:lstStyle/>
          <a:p>
            <a:pPr rtl="0"/>
            <a:r>
              <a:rPr lang="nl-NL" dirty="0"/>
              <a:t>Vrijheid van stress/basisrust</a:t>
            </a:r>
          </a:p>
          <a:p>
            <a:pPr rtl="0"/>
            <a:r>
              <a:rPr lang="nl-NL" dirty="0"/>
              <a:t>Balans tussen beschermen en uitdaging </a:t>
            </a:r>
          </a:p>
          <a:p>
            <a:pPr rtl="0"/>
            <a:r>
              <a:rPr lang="nl-NL" dirty="0"/>
              <a:t>Voorzie in succeservaringen (trots, positief zelfbeeld).</a:t>
            </a:r>
          </a:p>
          <a:p>
            <a:pPr rtl="0"/>
            <a:r>
              <a:rPr lang="nl-NL" dirty="0"/>
              <a:t>Focus op positieve gevoelens (tevredenheid, geluk). </a:t>
            </a:r>
          </a:p>
          <a:p>
            <a:pPr rtl="0"/>
            <a:endParaRPr lang="nl-NL" dirty="0"/>
          </a:p>
          <a:p>
            <a:pPr rtl="0"/>
            <a:endParaRPr lang="nl-NL" dirty="0"/>
          </a:p>
          <a:p>
            <a:pPr marL="0" indent="0" rtl="0">
              <a:buNone/>
            </a:pPr>
            <a:endParaRPr lang="nl-NL" dirty="0"/>
          </a:p>
        </p:txBody>
      </p:sp>
      <p:pic>
        <p:nvPicPr>
          <p:cNvPr id="5" name="Afbeelding 4"/>
          <p:cNvPicPr>
            <a:picLocks noChangeAspect="1"/>
          </p:cNvPicPr>
          <p:nvPr/>
        </p:nvPicPr>
        <p:blipFill>
          <a:blip r:embed="rId3"/>
          <a:stretch>
            <a:fillRect/>
          </a:stretch>
        </p:blipFill>
        <p:spPr>
          <a:xfrm>
            <a:off x="8223087" y="2120317"/>
            <a:ext cx="3605019" cy="3612243"/>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250" y="513183"/>
            <a:ext cx="10739962" cy="1990649"/>
          </a:xfrm>
        </p:spPr>
        <p:txBody>
          <a:bodyPr rtlCol="0">
            <a:normAutofit fontScale="90000"/>
          </a:bodyPr>
          <a:lstStyle/>
          <a:p>
            <a:pPr rtl="0">
              <a:lnSpc>
                <a:spcPct val="100000"/>
              </a:lnSpc>
            </a:pPr>
            <a:r>
              <a:rPr lang="nl-NL" dirty="0"/>
              <a:t>Bedankt voor jullie aandacht!</a:t>
            </a:r>
            <a:br>
              <a:rPr lang="nl-NL" dirty="0"/>
            </a:br>
            <a:r>
              <a:rPr lang="nl-NL" dirty="0"/>
              <a:t>Vragen of sparren? Stuur gerust een mail of zoek mij op</a:t>
            </a:r>
            <a:br>
              <a:rPr lang="nl-NL" dirty="0"/>
            </a:br>
            <a:endParaRPr lang="nl-NL" dirty="0"/>
          </a:p>
        </p:txBody>
      </p:sp>
      <p:sp>
        <p:nvSpPr>
          <p:cNvPr id="4" name="Tijdelijke aanduiding voor tekst 3"/>
          <p:cNvSpPr>
            <a:spLocks noGrp="1"/>
          </p:cNvSpPr>
          <p:nvPr>
            <p:ph type="body" sz="half" idx="2"/>
          </p:nvPr>
        </p:nvSpPr>
        <p:spPr>
          <a:xfrm>
            <a:off x="612250" y="4245997"/>
            <a:ext cx="10739963" cy="2385392"/>
          </a:xfrm>
        </p:spPr>
        <p:txBody>
          <a:bodyPr rtlCol="0">
            <a:normAutofit/>
          </a:bodyPr>
          <a:lstStyle/>
          <a:p>
            <a:pPr rtl="0"/>
            <a:r>
              <a:rPr lang="nl-NL" dirty="0"/>
              <a:t>Berdien Weenink </a:t>
            </a:r>
          </a:p>
          <a:p>
            <a:pPr rtl="0"/>
            <a:r>
              <a:rPr lang="nl-NL" dirty="0"/>
              <a:t>Zorgcoach/ Casemanager   </a:t>
            </a:r>
          </a:p>
          <a:p>
            <a:pPr rtl="0"/>
            <a:r>
              <a:rPr lang="nl-NL" dirty="0">
                <a:hlinkClick r:id="rId3"/>
              </a:rPr>
              <a:t>Bcweenink@icloud.com</a:t>
            </a:r>
            <a:r>
              <a:rPr lang="nl-NL" dirty="0"/>
              <a:t> </a:t>
            </a:r>
          </a:p>
          <a:p>
            <a:r>
              <a:rPr lang="nl-NL" dirty="0"/>
              <a:t>https://nl.linkedin.com/in/berdien-weenink</a:t>
            </a:r>
          </a:p>
          <a:p>
            <a:pPr rtl="0"/>
            <a:r>
              <a:rPr lang="nl-NL" dirty="0"/>
              <a:t> </a:t>
            </a:r>
          </a:p>
        </p:txBody>
      </p:sp>
      <p:pic>
        <p:nvPicPr>
          <p:cNvPr id="6" name="Afbeelding 5"/>
          <p:cNvPicPr>
            <a:picLocks noChangeAspect="1"/>
          </p:cNvPicPr>
          <p:nvPr/>
        </p:nvPicPr>
        <p:blipFill>
          <a:blip r:embed="rId4"/>
          <a:stretch>
            <a:fillRect/>
          </a:stretch>
        </p:blipFill>
        <p:spPr>
          <a:xfrm>
            <a:off x="350065" y="2679590"/>
            <a:ext cx="3286125" cy="1390650"/>
          </a:xfrm>
          <a:prstGeom prst="rect">
            <a:avLst/>
          </a:prstGeom>
        </p:spPr>
      </p:pic>
      <p:pic>
        <p:nvPicPr>
          <p:cNvPr id="7" name="Afbeelding 6"/>
          <p:cNvPicPr>
            <a:picLocks noChangeAspect="1"/>
          </p:cNvPicPr>
          <p:nvPr/>
        </p:nvPicPr>
        <p:blipFill>
          <a:blip r:embed="rId5"/>
          <a:stretch>
            <a:fillRect/>
          </a:stretch>
        </p:blipFill>
        <p:spPr>
          <a:xfrm>
            <a:off x="8539701" y="1851681"/>
            <a:ext cx="3265542" cy="3265542"/>
          </a:xfrm>
          <a:prstGeom prst="rect">
            <a:avLst/>
          </a:prstGeom>
        </p:spPr>
      </p:pic>
      <p:pic>
        <p:nvPicPr>
          <p:cNvPr id="8" name="Afbeelding 7"/>
          <p:cNvPicPr>
            <a:picLocks noChangeAspect="1"/>
          </p:cNvPicPr>
          <p:nvPr/>
        </p:nvPicPr>
        <p:blipFill>
          <a:blip r:embed="rId6"/>
          <a:stretch>
            <a:fillRect/>
          </a:stretch>
        </p:blipFill>
        <p:spPr>
          <a:xfrm>
            <a:off x="4190945" y="2898665"/>
            <a:ext cx="3895725" cy="1171575"/>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urillustratie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2_TF03431377_TF03431377" id="{33B757CC-315F-4E51-9778-90F934997943}" vid="{2BEB4120-5D0F-4BA4-AF60-F100EBBE4412}"/>
    </a:ext>
  </a:extLst>
</a:theme>
</file>

<file path=ppt/theme/theme2.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met regenboog</Template>
  <TotalTime>1970</TotalTime>
  <Words>419</Words>
  <Application>Microsoft Office PowerPoint</Application>
  <PresentationFormat>Breedbeeld</PresentationFormat>
  <Paragraphs>56</Paragraphs>
  <Slides>9</Slides>
  <Notes>8</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Segoe Print</vt:lpstr>
      <vt:lpstr>Natuurillustratie (16:9)</vt:lpstr>
      <vt:lpstr>Symposium Kennisplatform EVB+  ‘De mens blijven zien’</vt:lpstr>
      <vt:lpstr>Even voorstellen…..mijn leermeester</vt:lpstr>
      <vt:lpstr>PowerPoint-presentatie</vt:lpstr>
      <vt:lpstr>“Het gedrag behoort niet tot de betrokken persoon alleen.  Het is een resultaat tussen de persoon en de omgeving”.   -Anton Došen-</vt:lpstr>
      <vt:lpstr>Wie ben jij en wat heb jij nodig?</vt:lpstr>
      <vt:lpstr>Wat vraagt dit van de context?</vt:lpstr>
      <vt:lpstr>Co regulatie </vt:lpstr>
      <vt:lpstr>Herken je doelen: Een veilig gevoel als doelstelling </vt:lpstr>
      <vt:lpstr>Bedankt voor jullie aandacht! Vragen of sparren? Stuur gerust een mail of zoek mij op </vt:lpstr>
    </vt:vector>
  </TitlesOfParts>
  <Company>Stichting Philadelphia Zorg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Titelindeling</dc:title>
  <dc:creator>Berdien Weenink</dc:creator>
  <cp:lastModifiedBy>Maaike Scherpenzeel</cp:lastModifiedBy>
  <cp:revision>37</cp:revision>
  <dcterms:created xsi:type="dcterms:W3CDTF">2024-03-17T17:04:31Z</dcterms:created>
  <dcterms:modified xsi:type="dcterms:W3CDTF">2024-04-02T05:40:18Z</dcterms:modified>
</cp:coreProperties>
</file>